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Slab"/>
      <p:regular r:id="rId30"/>
      <p:bold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8043b225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68043b225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8043b225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8043b225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68043b225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68043b225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68043b225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68043b225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68043b225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68043b225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68043b225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68043b225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3bcf4aeab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3bcf4aeab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3bcf4aeab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3bcf4aeab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bcf4aeab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3bcf4aeab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3bcf4aeab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3bcf4aeab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3bcf4aeab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3bcf4aeab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3bcf4aeab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3bcf4aeab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bcf4aeab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3bcf4aeab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3bcf4aeab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3bcf4aeab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bcf4aea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3bcf4aea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68043b225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68043b225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68043b225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68043b225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8043b225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68043b225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8043b225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68043b225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68043b225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68043b225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68043b225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68043b225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8043b225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8043b225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mailto:lindsay@spedadvocacygroup.com"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Back to School Workshop</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What Is Special Education &amp; </a:t>
            </a:r>
            <a:endParaRPr sz="2000"/>
          </a:p>
          <a:p>
            <a:pPr indent="0" lvl="0" marL="0" rtl="0" algn="ctr">
              <a:spcBef>
                <a:spcPts val="0"/>
              </a:spcBef>
              <a:spcAft>
                <a:spcPts val="0"/>
              </a:spcAft>
              <a:buNone/>
            </a:pPr>
            <a:r>
              <a:rPr lang="en" sz="2000"/>
              <a:t>What Are My Rights as  a Student and Parent</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Eligibility Categories </a:t>
            </a:r>
            <a:endParaRPr/>
          </a:p>
        </p:txBody>
      </p:sp>
      <p:sp>
        <p:nvSpPr>
          <p:cNvPr id="123" name="Google Shape;123;p22"/>
          <p:cNvSpPr txBox="1"/>
          <p:nvPr>
            <p:ph idx="1" type="body"/>
          </p:nvPr>
        </p:nvSpPr>
        <p:spPr>
          <a:xfrm>
            <a:off x="387900" y="1401750"/>
            <a:ext cx="3308700" cy="28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Autism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Deaf-blindness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Deafness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Emotional disturbance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Hearing impairment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Intellectual disability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Multiple disabilities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914400" rtl="0" algn="l">
              <a:spcBef>
                <a:spcPts val="0"/>
              </a:spcBef>
              <a:spcAft>
                <a:spcPts val="0"/>
              </a:spcAft>
              <a:buNone/>
            </a:pPr>
            <a:r>
              <a:t/>
            </a:r>
            <a:endParaRPr/>
          </a:p>
        </p:txBody>
      </p:sp>
      <p:sp>
        <p:nvSpPr>
          <p:cNvPr id="124" name="Google Shape;124;p22"/>
          <p:cNvSpPr txBox="1"/>
          <p:nvPr/>
        </p:nvSpPr>
        <p:spPr>
          <a:xfrm>
            <a:off x="4481550" y="1401750"/>
            <a:ext cx="3000000" cy="3010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Orthopedic impairment</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Other health impairment</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Specific learning disability</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Speech or language impairment</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Traumatic brain injury</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Visual impairment (including blindness)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Eligibility (cont.)</a:t>
            </a:r>
            <a:endParaRPr/>
          </a:p>
        </p:txBody>
      </p:sp>
      <p:sp>
        <p:nvSpPr>
          <p:cNvPr id="130" name="Google Shape;130;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a:latin typeface="Times New Roman"/>
                <a:ea typeface="Times New Roman"/>
                <a:cs typeface="Times New Roman"/>
                <a:sym typeface="Times New Roman"/>
              </a:rPr>
              <a:t>In order for a child to be found eligible for special education and related services, it must first be shown that the student is a “child with a disability,” and that as a result of the disability experiences, has difficulties accessing his or her education such that they are in need of special education and related services.</a:t>
            </a:r>
            <a:endParaRPr>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a:latin typeface="Times New Roman"/>
                <a:ea typeface="Times New Roman"/>
                <a:cs typeface="Times New Roman"/>
                <a:sym typeface="Times New Roman"/>
              </a:rPr>
              <a:t>Special Education and related services are to be made available to an eligible child on the basis of individual need. A school district may not limit or restrict services to a student simply on the basis of their eligibility category. Each program must be individually tailored to the child it serves.</a:t>
            </a:r>
            <a:endParaRPr>
              <a:latin typeface="Times New Roman"/>
              <a:ea typeface="Times New Roman"/>
              <a:cs typeface="Times New Roman"/>
              <a:sym typeface="Times New Roman"/>
            </a:endParaRPr>
          </a:p>
          <a:p>
            <a:pPr indent="0" lvl="0" marL="45720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IEP Process</a:t>
            </a:r>
            <a:endParaRPr/>
          </a:p>
        </p:txBody>
      </p:sp>
      <p:sp>
        <p:nvSpPr>
          <p:cNvPr id="136" name="Google Shape;136;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Timeline:</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 sz="1600" u="sng">
                <a:latin typeface="Times New Roman"/>
                <a:ea typeface="Times New Roman"/>
                <a:cs typeface="Times New Roman"/>
                <a:sym typeface="Times New Roman"/>
              </a:rPr>
              <a:t>First step</a:t>
            </a:r>
            <a:r>
              <a:rPr lang="en" sz="1600">
                <a:latin typeface="Times New Roman"/>
                <a:ea typeface="Times New Roman"/>
                <a:cs typeface="Times New Roman"/>
                <a:sym typeface="Times New Roman"/>
              </a:rPr>
              <a:t>: Evaluation Process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 sz="1600" u="sng">
                <a:latin typeface="Times New Roman"/>
                <a:ea typeface="Times New Roman"/>
                <a:cs typeface="Times New Roman"/>
                <a:sym typeface="Times New Roman"/>
              </a:rPr>
              <a:t>Second step</a:t>
            </a:r>
            <a:r>
              <a:rPr lang="en" sz="1600">
                <a:latin typeface="Times New Roman"/>
                <a:ea typeface="Times New Roman"/>
                <a:cs typeface="Times New Roman"/>
                <a:sym typeface="Times New Roman"/>
              </a:rPr>
              <a:t>: IEP meeting convened</a:t>
            </a:r>
            <a:r>
              <a:rPr lang="en" sz="1600">
                <a:latin typeface="Times New Roman"/>
                <a:ea typeface="Times New Roman"/>
                <a:cs typeface="Times New Roman"/>
                <a:sym typeface="Times New Roman"/>
              </a:rPr>
              <a:t> to discuss results of evaluation(s) and what programs/supports your child qualifies for and needs in order to access their education</a:t>
            </a:r>
            <a:endParaRPr sz="1600">
              <a:latin typeface="Times New Roman"/>
              <a:ea typeface="Times New Roman"/>
              <a:cs typeface="Times New Roman"/>
              <a:sym typeface="Times New Roman"/>
            </a:endParaRPr>
          </a:p>
          <a:p>
            <a:pPr indent="-330200" lvl="2" marL="13716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The purpose of the IEP meeting is two-fold: (1)  To develop an annual individualized program for your child that offers the appropriate placement and services they need, and (2)  To clearly identifiy their present levels of performance in all academic and social/emotional areas and develops goals for their IEP team to work on.</a:t>
            </a:r>
            <a:endParaRPr sz="1600">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Members of a Student’s IEP Team</a:t>
            </a:r>
            <a:endParaRPr/>
          </a:p>
        </p:txBody>
      </p:sp>
      <p:sp>
        <p:nvSpPr>
          <p:cNvPr id="142" name="Google Shape;142;p2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The following are </a:t>
            </a:r>
            <a:r>
              <a:rPr b="1" lang="en" sz="1400" u="sng">
                <a:latin typeface="Times New Roman"/>
                <a:ea typeface="Times New Roman"/>
                <a:cs typeface="Times New Roman"/>
                <a:sym typeface="Times New Roman"/>
              </a:rPr>
              <a:t>required</a:t>
            </a:r>
            <a:r>
              <a:rPr lang="en" sz="1400">
                <a:latin typeface="Times New Roman"/>
                <a:ea typeface="Times New Roman"/>
                <a:cs typeface="Times New Roman"/>
                <a:sym typeface="Times New Roman"/>
              </a:rPr>
              <a:t> members of a child’s IEP team:</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Child’s parent(s)/guardian(s)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At least one of the child’s regular education teachers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At least one of the child’s special education teachers or service providers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A school district representative </a:t>
            </a:r>
            <a:r>
              <a:rPr i="1" lang="en" sz="1400">
                <a:latin typeface="Times New Roman"/>
                <a:ea typeface="Times New Roman"/>
                <a:cs typeface="Times New Roman"/>
                <a:sym typeface="Times New Roman"/>
              </a:rPr>
              <a:t>qualified</a:t>
            </a:r>
            <a:r>
              <a:rPr lang="en" sz="1400">
                <a:latin typeface="Times New Roman"/>
                <a:ea typeface="Times New Roman"/>
                <a:cs typeface="Times New Roman"/>
                <a:sym typeface="Times New Roman"/>
              </a:rPr>
              <a:t> to provide or supervise the special education instruction, knowledgeable about the general education curriculum, and knowledgeable about the district resources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Someone who is able to interpret the instructional implications of evaluation results</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Others who have knowledge or expertise about a child</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500">
                <a:latin typeface="Times New Roman"/>
                <a:ea typeface="Times New Roman"/>
                <a:cs typeface="Times New Roman"/>
                <a:sym typeface="Times New Roman"/>
              </a:rPr>
              <a:t>   </a:t>
            </a:r>
            <a:r>
              <a:rPr lang="en" sz="1000">
                <a:latin typeface="Times New Roman"/>
                <a:ea typeface="Times New Roman"/>
                <a:cs typeface="Times New Roman"/>
                <a:sym typeface="Times New Roman"/>
              </a:rPr>
              <a:t>This can be </a:t>
            </a:r>
            <a:r>
              <a:rPr i="1" lang="en" sz="1000">
                <a:latin typeface="Times New Roman"/>
                <a:ea typeface="Times New Roman"/>
                <a:cs typeface="Times New Roman"/>
                <a:sym typeface="Times New Roman"/>
              </a:rPr>
              <a:t>any </a:t>
            </a:r>
            <a:r>
              <a:rPr lang="en" sz="1000">
                <a:latin typeface="Times New Roman"/>
                <a:ea typeface="Times New Roman"/>
                <a:cs typeface="Times New Roman"/>
                <a:sym typeface="Times New Roman"/>
              </a:rPr>
              <a:t>individual that the parent(s) think necessary and appropriate to be present at their child’s IEP, including outside providers (i.e., a private speech and language therapist, psychologist), regional center employees/providers, etc.</a:t>
            </a:r>
            <a:endParaRPr sz="1000">
              <a:latin typeface="Times New Roman"/>
              <a:ea typeface="Times New Roman"/>
              <a:cs typeface="Times New Roman"/>
              <a:sym typeface="Times New Roman"/>
            </a:endParaRPr>
          </a:p>
          <a:p>
            <a:pPr indent="0" lvl="0" marL="914400" rtl="0" algn="l">
              <a:spcBef>
                <a:spcPts val="0"/>
              </a:spcBef>
              <a:spcAft>
                <a:spcPts val="0"/>
              </a:spcAft>
              <a:buNone/>
            </a:pPr>
            <a:r>
              <a:t/>
            </a:r>
            <a:endParaRPr sz="1000">
              <a:latin typeface="Times New Roman"/>
              <a:ea typeface="Times New Roman"/>
              <a:cs typeface="Times New Roman"/>
              <a:sym typeface="Times New Roman"/>
            </a:endParaRPr>
          </a:p>
          <a:p>
            <a:pPr indent="-292100" lvl="0" marL="457200" rtl="0" algn="l">
              <a:spcBef>
                <a:spcPts val="0"/>
              </a:spcBef>
              <a:spcAft>
                <a:spcPts val="0"/>
              </a:spcAft>
              <a:buSzPts val="1000"/>
              <a:buFont typeface="Times New Roman"/>
              <a:buChar char="●"/>
            </a:pPr>
            <a:r>
              <a:rPr b="1" lang="en" sz="1200">
                <a:latin typeface="Times New Roman"/>
                <a:ea typeface="Times New Roman"/>
                <a:cs typeface="Times New Roman"/>
                <a:sym typeface="Times New Roman"/>
              </a:rPr>
              <a:t>NOTE: </a:t>
            </a:r>
            <a:r>
              <a:rPr b="1" i="1" lang="en" sz="1200">
                <a:latin typeface="Times New Roman"/>
                <a:ea typeface="Times New Roman"/>
                <a:cs typeface="Times New Roman"/>
                <a:sym typeface="Times New Roman"/>
              </a:rPr>
              <a:t>Only</a:t>
            </a:r>
            <a:r>
              <a:rPr b="1" lang="en" sz="1200">
                <a:latin typeface="Times New Roman"/>
                <a:ea typeface="Times New Roman"/>
                <a:cs typeface="Times New Roman"/>
                <a:sym typeface="Times New Roman"/>
              </a:rPr>
              <a:t> the parent has the authority to waive the requirement that a necessary IEP team member attend the meeting</a:t>
            </a:r>
            <a:endParaRPr b="1" sz="1000">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Annual Goals</a:t>
            </a:r>
            <a:endParaRPr/>
          </a:p>
        </p:txBody>
      </p:sp>
      <p:sp>
        <p:nvSpPr>
          <p:cNvPr id="148" name="Google Shape;148;p2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u="sng"/>
              <a:t>Anatomy of a Goal:</a:t>
            </a:r>
            <a:endParaRPr b="1" sz="2200" u="sng"/>
          </a:p>
          <a:p>
            <a:pPr indent="-368300" lvl="0" marL="457200" rtl="0" algn="l">
              <a:spcBef>
                <a:spcPts val="1600"/>
              </a:spcBef>
              <a:spcAft>
                <a:spcPts val="0"/>
              </a:spcAft>
              <a:buSzPts val="2200"/>
              <a:buChar char="●"/>
            </a:pPr>
            <a:r>
              <a:rPr b="1" lang="en" sz="2200"/>
              <a:t>Present Levels of Performance</a:t>
            </a:r>
            <a:endParaRPr b="1" sz="2200"/>
          </a:p>
          <a:p>
            <a:pPr indent="-368300" lvl="0" marL="457200" rtl="0" algn="l">
              <a:spcBef>
                <a:spcPts val="0"/>
              </a:spcBef>
              <a:spcAft>
                <a:spcPts val="0"/>
              </a:spcAft>
              <a:buSzPts val="2200"/>
              <a:buChar char="●"/>
            </a:pPr>
            <a:r>
              <a:rPr b="1" lang="en" sz="2200"/>
              <a:t>The Annual Goal</a:t>
            </a:r>
            <a:endParaRPr b="1" sz="2200"/>
          </a:p>
          <a:p>
            <a:pPr indent="-368300" lvl="0" marL="457200" rtl="0" algn="l">
              <a:spcBef>
                <a:spcPts val="0"/>
              </a:spcBef>
              <a:spcAft>
                <a:spcPts val="0"/>
              </a:spcAft>
              <a:buSzPts val="2200"/>
              <a:buChar char="●"/>
            </a:pPr>
            <a:r>
              <a:rPr b="1" lang="en" sz="2200"/>
              <a:t>The Measure</a:t>
            </a:r>
            <a:endParaRPr b="1" sz="2200"/>
          </a:p>
          <a:p>
            <a:pPr indent="-368300" lvl="0" marL="457200" rtl="0" algn="l">
              <a:spcBef>
                <a:spcPts val="0"/>
              </a:spcBef>
              <a:spcAft>
                <a:spcPts val="0"/>
              </a:spcAft>
              <a:buSzPts val="2200"/>
              <a:buChar char="●"/>
            </a:pPr>
            <a:r>
              <a:rPr b="1" lang="en" sz="2200"/>
              <a:t>The Services</a:t>
            </a:r>
            <a:endParaRPr b="1" sz="2200"/>
          </a:p>
          <a:p>
            <a:pPr indent="0" lvl="0" marL="0" rtl="0" algn="l">
              <a:spcBef>
                <a:spcPts val="1600"/>
              </a:spcBef>
              <a:spcAft>
                <a:spcPts val="1600"/>
              </a:spcAft>
              <a:buNone/>
            </a:pPr>
            <a:r>
              <a:t/>
            </a:r>
            <a:endParaRPr b="1"/>
          </a:p>
        </p:txBody>
      </p:sp>
      <p:pic>
        <p:nvPicPr>
          <p:cNvPr id="149" name="Google Shape;149;p26"/>
          <p:cNvPicPr preferRelativeResize="0"/>
          <p:nvPr/>
        </p:nvPicPr>
        <p:blipFill>
          <a:blip r:embed="rId3">
            <a:alphaModFix/>
          </a:blip>
          <a:stretch>
            <a:fillRect/>
          </a:stretch>
        </p:blipFill>
        <p:spPr>
          <a:xfrm>
            <a:off x="6550250" y="2571750"/>
            <a:ext cx="2480800" cy="248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Present Levels of Performance (PLP)</a:t>
            </a:r>
            <a:endParaRPr/>
          </a:p>
        </p:txBody>
      </p:sp>
      <p:sp>
        <p:nvSpPr>
          <p:cNvPr id="155" name="Google Shape;155;p2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This </a:t>
            </a:r>
            <a:r>
              <a:rPr lang="en" sz="1900"/>
              <a:t>section</a:t>
            </a:r>
            <a:r>
              <a:rPr lang="en" sz="1900"/>
              <a:t> of the IEP should explain in </a:t>
            </a:r>
            <a:r>
              <a:rPr i="1" lang="en" sz="1900"/>
              <a:t>detail</a:t>
            </a:r>
            <a:r>
              <a:rPr lang="en" sz="1900"/>
              <a:t> how the </a:t>
            </a:r>
            <a:r>
              <a:rPr lang="en" sz="1900"/>
              <a:t>student is presently (i.e., on the date of the IEP) performing in each specific area of need (i.e., social-emotional, expressive language, math, etc.)</a:t>
            </a:r>
            <a:endParaRPr sz="1900"/>
          </a:p>
          <a:p>
            <a:pPr indent="-349250" lvl="0" marL="457200" rtl="0" algn="l">
              <a:spcBef>
                <a:spcPts val="0"/>
              </a:spcBef>
              <a:spcAft>
                <a:spcPts val="0"/>
              </a:spcAft>
              <a:buSzPts val="1900"/>
              <a:buChar char="●"/>
            </a:pPr>
            <a:r>
              <a:rPr lang="en" sz="1900"/>
              <a:t>Each PLP should identify areas of strength and specific areas of deficit</a:t>
            </a:r>
            <a:endParaRPr sz="1900"/>
          </a:p>
          <a:p>
            <a:pPr indent="-349250" lvl="0" marL="457200" rtl="0" algn="l">
              <a:spcBef>
                <a:spcPts val="0"/>
              </a:spcBef>
              <a:spcAft>
                <a:spcPts val="0"/>
              </a:spcAft>
              <a:buSzPts val="1900"/>
              <a:buChar char="●"/>
            </a:pPr>
            <a:r>
              <a:rPr lang="en" sz="1900"/>
              <a:t>The IEP team must consider ALL assessment </a:t>
            </a:r>
            <a:endParaRPr sz="1900"/>
          </a:p>
          <a:p>
            <a:pPr indent="-330200" lvl="1" marL="914400" rtl="0" algn="l">
              <a:spcBef>
                <a:spcPts val="0"/>
              </a:spcBef>
              <a:spcAft>
                <a:spcPts val="0"/>
              </a:spcAft>
              <a:buSzPts val="1600"/>
              <a:buChar char="○"/>
            </a:pPr>
            <a:r>
              <a:rPr lang="en" sz="1600"/>
              <a:t>District-conducted assessments</a:t>
            </a:r>
            <a:endParaRPr sz="1600"/>
          </a:p>
          <a:p>
            <a:pPr indent="-330200" lvl="1" marL="914400" rtl="0" algn="l">
              <a:spcBef>
                <a:spcPts val="0"/>
              </a:spcBef>
              <a:spcAft>
                <a:spcPts val="0"/>
              </a:spcAft>
              <a:buSzPts val="1600"/>
              <a:buChar char="○"/>
            </a:pPr>
            <a:r>
              <a:rPr lang="en" sz="1600"/>
              <a:t>IEEs</a:t>
            </a:r>
            <a:endParaRPr sz="1600"/>
          </a:p>
          <a:p>
            <a:pPr indent="-330200" lvl="1" marL="914400" rtl="0" algn="l">
              <a:spcBef>
                <a:spcPts val="0"/>
              </a:spcBef>
              <a:spcAft>
                <a:spcPts val="0"/>
              </a:spcAft>
              <a:buSzPts val="1600"/>
              <a:buChar char="○"/>
            </a:pPr>
            <a:r>
              <a:rPr lang="en" sz="1600"/>
              <a:t>Parent’s observations</a:t>
            </a:r>
            <a:endParaRPr sz="1600"/>
          </a:p>
        </p:txBody>
      </p:sp>
      <p:pic>
        <p:nvPicPr>
          <p:cNvPr id="156" name="Google Shape;156;p27"/>
          <p:cNvPicPr preferRelativeResize="0"/>
          <p:nvPr/>
        </p:nvPicPr>
        <p:blipFill>
          <a:blip r:embed="rId3">
            <a:alphaModFix/>
          </a:blip>
          <a:stretch>
            <a:fillRect/>
          </a:stretch>
        </p:blipFill>
        <p:spPr>
          <a:xfrm>
            <a:off x="5392950" y="3221750"/>
            <a:ext cx="3037800" cy="1921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Understanding Goals</a:t>
            </a:r>
            <a:endParaRPr/>
          </a:p>
        </p:txBody>
      </p:sp>
      <p:sp>
        <p:nvSpPr>
          <p:cNvPr id="162" name="Google Shape;162;p2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IDEA requires that an IEP team create </a:t>
            </a:r>
            <a:r>
              <a:rPr i="1" lang="en" sz="1600"/>
              <a:t>measurable</a:t>
            </a:r>
            <a:r>
              <a:rPr lang="en" sz="1600"/>
              <a:t> annual goals based on the student’s PLPs - goals for each area of concern </a:t>
            </a:r>
            <a:endParaRPr sz="1600"/>
          </a:p>
          <a:p>
            <a:pPr indent="-330200" lvl="0" marL="457200" rtl="0" algn="l">
              <a:spcBef>
                <a:spcPts val="0"/>
              </a:spcBef>
              <a:spcAft>
                <a:spcPts val="0"/>
              </a:spcAft>
              <a:buSzPts val="1600"/>
              <a:buChar char="●"/>
            </a:pPr>
            <a:r>
              <a:rPr lang="en" sz="1600"/>
              <a:t>Goals must:</a:t>
            </a:r>
            <a:endParaRPr sz="1600"/>
          </a:p>
          <a:p>
            <a:pPr indent="-330200" lvl="0" marL="1371600" rtl="0" algn="l">
              <a:spcBef>
                <a:spcPts val="0"/>
              </a:spcBef>
              <a:spcAft>
                <a:spcPts val="0"/>
              </a:spcAft>
              <a:buSzPts val="1600"/>
              <a:buAutoNum type="arabicPeriod"/>
            </a:pPr>
            <a:r>
              <a:rPr lang="en" sz="1600"/>
              <a:t>Meet a student’s needs;</a:t>
            </a:r>
            <a:endParaRPr sz="1600"/>
          </a:p>
          <a:p>
            <a:pPr indent="-330200" lvl="0" marL="1371600" rtl="0" algn="l">
              <a:spcBef>
                <a:spcPts val="0"/>
              </a:spcBef>
              <a:spcAft>
                <a:spcPts val="0"/>
              </a:spcAft>
              <a:buSzPts val="1600"/>
              <a:buAutoNum type="arabicPeriod"/>
            </a:pPr>
            <a:r>
              <a:rPr lang="en" sz="1600"/>
              <a:t>Enable the student to be involved in and make progress toward in the general education curriculum; and</a:t>
            </a:r>
            <a:endParaRPr sz="1600"/>
          </a:p>
          <a:p>
            <a:pPr indent="-330200" lvl="0" marL="1371600" rtl="0" algn="l">
              <a:spcBef>
                <a:spcPts val="0"/>
              </a:spcBef>
              <a:spcAft>
                <a:spcPts val="0"/>
              </a:spcAft>
              <a:buSzPts val="1600"/>
              <a:buAutoNum type="arabicPeriod"/>
            </a:pPr>
            <a:r>
              <a:rPr lang="en" sz="1600"/>
              <a:t>Meet each student’s other educational needs that result from their disability </a:t>
            </a:r>
            <a:endParaRPr sz="1600"/>
          </a:p>
          <a:p>
            <a:pPr indent="-330200" lvl="0" marL="457200" rtl="0" algn="l">
              <a:spcBef>
                <a:spcPts val="0"/>
              </a:spcBef>
              <a:spcAft>
                <a:spcPts val="0"/>
              </a:spcAft>
              <a:buSzPts val="1600"/>
              <a:buChar char="●"/>
            </a:pPr>
            <a:r>
              <a:rPr lang="en" sz="1600"/>
              <a:t>Goals must be achievable and appropriate for one academic year</a:t>
            </a:r>
            <a:endParaRPr sz="1600"/>
          </a:p>
          <a:p>
            <a:pPr indent="0" lvl="0" marL="457200" rtl="0" algn="ctr">
              <a:spcBef>
                <a:spcPts val="1600"/>
              </a:spcBef>
              <a:spcAft>
                <a:spcPts val="0"/>
              </a:spcAft>
              <a:buNone/>
            </a:pPr>
            <a:r>
              <a:rPr b="1" lang="en" sz="1600" u="sng"/>
              <a:t>GOALS DRIVE THE IEP</a:t>
            </a:r>
            <a:endParaRPr b="1" sz="1600" u="sng"/>
          </a:p>
          <a:p>
            <a:pPr indent="0" lvl="0" marL="0" rtl="0" algn="l">
              <a:spcBef>
                <a:spcPts val="1600"/>
              </a:spcBef>
              <a:spcAft>
                <a:spcPts val="0"/>
              </a:spcAft>
              <a:buNone/>
            </a:pPr>
            <a:r>
              <a:t/>
            </a:r>
            <a:endParaRPr u="sng"/>
          </a:p>
          <a:p>
            <a:pPr indent="0" lvl="0" marL="0" rtl="0" algn="ctr">
              <a:spcBef>
                <a:spcPts val="1600"/>
              </a:spcBef>
              <a:spcAft>
                <a:spcPts val="0"/>
              </a:spcAft>
              <a:buNone/>
            </a:pPr>
            <a:r>
              <a:t/>
            </a:r>
            <a:endParaRPr sz="2200" u="sng"/>
          </a:p>
          <a:p>
            <a:pPr indent="0" lvl="0" marL="0" rtl="0" algn="ctr">
              <a:spcBef>
                <a:spcPts val="1600"/>
              </a:spcBef>
              <a:spcAft>
                <a:spcPts val="1600"/>
              </a:spcAft>
              <a:buNone/>
            </a:pPr>
            <a:r>
              <a:rPr b="1" lang="en" sz="2200" u="sng"/>
              <a:t>Goals drive a </a:t>
            </a:r>
            <a:r>
              <a:rPr b="1" lang="en" sz="2200" u="sng"/>
              <a:t>student</a:t>
            </a:r>
            <a:r>
              <a:rPr b="1" lang="en" sz="2200" u="sng"/>
              <a:t>’s IEP</a:t>
            </a:r>
            <a:endParaRPr b="1"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Authorizing the IEP</a:t>
            </a:r>
            <a:endParaRPr/>
          </a:p>
        </p:txBody>
      </p:sp>
      <p:sp>
        <p:nvSpPr>
          <p:cNvPr id="168" name="Google Shape;168;p29"/>
          <p:cNvSpPr txBox="1"/>
          <p:nvPr>
            <p:ph idx="1" type="body"/>
          </p:nvPr>
        </p:nvSpPr>
        <p:spPr>
          <a:xfrm>
            <a:off x="387900" y="1338775"/>
            <a:ext cx="8368200" cy="367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At the conclusion of the meeting, District will have drafted a written education plan and offer for your child for your review and approval</a:t>
            </a:r>
            <a:endParaRPr>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lang="en" sz="1800">
                <a:latin typeface="Times New Roman"/>
                <a:ea typeface="Times New Roman"/>
                <a:cs typeface="Times New Roman"/>
                <a:sym typeface="Times New Roman"/>
              </a:rPr>
              <a:t>It must clearly describe the offer of placement, services, and annual goals</a:t>
            </a:r>
            <a:endParaRPr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Only sign the document only when you have thoroughly reviewed the document and reached agreement with the district’s team, and you are </a:t>
            </a:r>
            <a:r>
              <a:rPr lang="en" u="sng">
                <a:latin typeface="Times New Roman"/>
                <a:ea typeface="Times New Roman"/>
                <a:cs typeface="Times New Roman"/>
                <a:sym typeface="Times New Roman"/>
              </a:rPr>
              <a:t>certain </a:t>
            </a:r>
            <a:r>
              <a:rPr lang="en">
                <a:latin typeface="Times New Roman"/>
                <a:ea typeface="Times New Roman"/>
                <a:cs typeface="Times New Roman"/>
                <a:sym typeface="Times New Roman"/>
              </a:rPr>
              <a:t>that the plan is what will best serve your child’s needs </a:t>
            </a:r>
            <a:endParaRPr>
              <a:latin typeface="Times New Roman"/>
              <a:ea typeface="Times New Roman"/>
              <a:cs typeface="Times New Roman"/>
              <a:sym typeface="Times New Roman"/>
            </a:endParaRPr>
          </a:p>
          <a:p>
            <a:pPr indent="-342900" lvl="1" marL="914400" rtl="0" algn="l">
              <a:spcBef>
                <a:spcPts val="0"/>
              </a:spcBef>
              <a:spcAft>
                <a:spcPts val="0"/>
              </a:spcAft>
              <a:buSzPts val="1800"/>
              <a:buFont typeface="Times New Roman"/>
              <a:buChar char="○"/>
            </a:pPr>
            <a:r>
              <a:rPr b="1" lang="en" sz="1800">
                <a:latin typeface="Times New Roman"/>
                <a:ea typeface="Times New Roman"/>
                <a:cs typeface="Times New Roman"/>
                <a:sym typeface="Times New Roman"/>
              </a:rPr>
              <a:t>Always take the document home to sign and review before signing</a:t>
            </a:r>
            <a:endParaRPr b="1" sz="18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If you agree with some parts of the IEP and disagree with others, you can set out your concerns on a page provided in the IEP document. You may also attach a letter documenting your concerns. This is called a </a:t>
            </a:r>
            <a:r>
              <a:rPr b="1" lang="en">
                <a:latin typeface="Times New Roman"/>
                <a:ea typeface="Times New Roman"/>
                <a:cs typeface="Times New Roman"/>
                <a:sym typeface="Times New Roman"/>
              </a:rPr>
              <a:t>Partial Consent letter</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pic>
        <p:nvPicPr>
          <p:cNvPr id="169" name="Google Shape;169;p29"/>
          <p:cNvPicPr preferRelativeResize="0"/>
          <p:nvPr/>
        </p:nvPicPr>
        <p:blipFill>
          <a:blip r:embed="rId3">
            <a:alphaModFix/>
          </a:blip>
          <a:stretch>
            <a:fillRect/>
          </a:stretch>
        </p:blipFill>
        <p:spPr>
          <a:xfrm rot="779996">
            <a:off x="7470301" y="118950"/>
            <a:ext cx="1364271" cy="13642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Types of Special Education Programs</a:t>
            </a:r>
            <a:endParaRPr/>
          </a:p>
        </p:txBody>
      </p:sp>
      <p:sp>
        <p:nvSpPr>
          <p:cNvPr id="175" name="Google Shape;175;p3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General Education Program (GE)</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Resource Specialist Program (RSP)</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Special Day Class (SDC)</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Private Special Education Schools (also called Non-Public Schools)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Home School Program</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Residential Program</a:t>
            </a:r>
            <a:endParaRPr sz="2000">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76" name="Google Shape;176;p30"/>
          <p:cNvPicPr preferRelativeResize="0"/>
          <p:nvPr/>
        </p:nvPicPr>
        <p:blipFill>
          <a:blip r:embed="rId3">
            <a:alphaModFix/>
          </a:blip>
          <a:stretch>
            <a:fillRect/>
          </a:stretch>
        </p:blipFill>
        <p:spPr>
          <a:xfrm>
            <a:off x="5783300" y="2974225"/>
            <a:ext cx="2972801" cy="2169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Types of Related Services</a:t>
            </a:r>
            <a:endParaRPr/>
          </a:p>
        </p:txBody>
      </p:sp>
      <p:sp>
        <p:nvSpPr>
          <p:cNvPr id="182" name="Google Shape;182;p31"/>
          <p:cNvSpPr txBox="1"/>
          <p:nvPr>
            <p:ph idx="1" type="body"/>
          </p:nvPr>
        </p:nvSpPr>
        <p:spPr>
          <a:xfrm>
            <a:off x="253625" y="1030450"/>
            <a:ext cx="3275100" cy="253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Occupational Therapy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Language and Speech Therapy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Physical Therapy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Adapted Physical Education</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Vision Therapy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Assistive Technology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Audiological Services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Behavior Therapy</a:t>
            </a:r>
            <a:endParaRPr sz="2200"/>
          </a:p>
        </p:txBody>
      </p:sp>
      <p:sp>
        <p:nvSpPr>
          <p:cNvPr id="183" name="Google Shape;183;p31"/>
          <p:cNvSpPr txBox="1"/>
          <p:nvPr/>
        </p:nvSpPr>
        <p:spPr>
          <a:xfrm>
            <a:off x="5357225" y="978800"/>
            <a:ext cx="3275100" cy="29091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Social Skills Training</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Recreation Therapy</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Counseling and Guidance</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Mental Health Services</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Health and Nursing Services</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Vocational Training</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Transportation</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Specialized services for low-incidence disabilities</a:t>
            </a:r>
            <a:endParaRPr sz="1600">
              <a:solidFill>
                <a:schemeClr val="dk1"/>
              </a:solidFill>
              <a:latin typeface="Roboto"/>
              <a:ea typeface="Roboto"/>
              <a:cs typeface="Roboto"/>
              <a:sym typeface="Roboto"/>
            </a:endParaRPr>
          </a:p>
        </p:txBody>
      </p:sp>
      <p:pic>
        <p:nvPicPr>
          <p:cNvPr id="184" name="Google Shape;184;p31"/>
          <p:cNvPicPr preferRelativeResize="0"/>
          <p:nvPr/>
        </p:nvPicPr>
        <p:blipFill>
          <a:blip r:embed="rId3">
            <a:alphaModFix/>
          </a:blip>
          <a:stretch>
            <a:fillRect/>
          </a:stretch>
        </p:blipFill>
        <p:spPr>
          <a:xfrm>
            <a:off x="3037400" y="3470325"/>
            <a:ext cx="2516050" cy="16731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00"/>
              <a:t>Individuals with Disabilities Education Act (IDEA)</a:t>
            </a:r>
            <a:endParaRPr sz="2700"/>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Federal law that governs special education by requiring school districts to provide students with disabilities a </a:t>
            </a:r>
            <a:r>
              <a:rPr b="1" lang="en" sz="1700">
                <a:latin typeface="Times New Roman"/>
                <a:ea typeface="Times New Roman"/>
                <a:cs typeface="Times New Roman"/>
                <a:sym typeface="Times New Roman"/>
              </a:rPr>
              <a:t>Free and Appropriate Public Education (“FAPE”)</a:t>
            </a:r>
            <a:endParaRPr b="1"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 sz="1700">
                <a:latin typeface="Times New Roman"/>
                <a:ea typeface="Times New Roman"/>
                <a:cs typeface="Times New Roman"/>
                <a:sym typeface="Times New Roman"/>
              </a:rPr>
              <a:t>The following 4 factors have been identified to determine whether a school district is providing FAPE:</a:t>
            </a:r>
            <a:endParaRPr sz="1700">
              <a:latin typeface="Times New Roman"/>
              <a:ea typeface="Times New Roman"/>
              <a:cs typeface="Times New Roman"/>
              <a:sym typeface="Times New Roman"/>
            </a:endParaRPr>
          </a:p>
          <a:p>
            <a:pPr indent="457200" lvl="0" marL="0" rtl="0" algn="l">
              <a:spcBef>
                <a:spcPts val="1600"/>
              </a:spcBef>
              <a:spcAft>
                <a:spcPts val="0"/>
              </a:spcAft>
              <a:buNone/>
            </a:pPr>
            <a:r>
              <a:rPr lang="en" sz="1200">
                <a:latin typeface="Times New Roman"/>
                <a:ea typeface="Times New Roman"/>
                <a:cs typeface="Times New Roman"/>
                <a:sym typeface="Times New Roman"/>
              </a:rPr>
              <a:t>1.</a:t>
            </a: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Whether the District's proposed program was designed to meet the student’s </a:t>
            </a:r>
            <a:r>
              <a:rPr b="1" lang="en" sz="1200" u="sng">
                <a:latin typeface="Times New Roman"/>
                <a:ea typeface="Times New Roman"/>
                <a:cs typeface="Times New Roman"/>
                <a:sym typeface="Times New Roman"/>
              </a:rPr>
              <a:t>unique needs</a:t>
            </a:r>
            <a:r>
              <a:rPr lang="en" sz="1200">
                <a:latin typeface="Times New Roman"/>
                <a:ea typeface="Times New Roman"/>
                <a:cs typeface="Times New Roman"/>
                <a:sym typeface="Times New Roman"/>
              </a:rPr>
              <a:t>;</a:t>
            </a:r>
            <a:endParaRPr sz="1200">
              <a:latin typeface="Times New Roman"/>
              <a:ea typeface="Times New Roman"/>
              <a:cs typeface="Times New Roman"/>
              <a:sym typeface="Times New Roman"/>
            </a:endParaRPr>
          </a:p>
          <a:p>
            <a:pPr indent="457200" lvl="0" marL="0" rtl="0" algn="l">
              <a:spcBef>
                <a:spcPts val="0"/>
              </a:spcBef>
              <a:spcAft>
                <a:spcPts val="0"/>
              </a:spcAft>
              <a:buNone/>
            </a:pPr>
            <a:r>
              <a:rPr lang="en" sz="1200">
                <a:latin typeface="Times New Roman"/>
                <a:ea typeface="Times New Roman"/>
                <a:cs typeface="Times New Roman"/>
                <a:sym typeface="Times New Roman"/>
              </a:rPr>
              <a:t>2.</a:t>
            </a: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Whether the District's proposed program was designed to provide </a:t>
            </a:r>
            <a:r>
              <a:rPr b="1" lang="en" sz="1200" u="sng">
                <a:latin typeface="Times New Roman"/>
                <a:ea typeface="Times New Roman"/>
                <a:cs typeface="Times New Roman"/>
                <a:sym typeface="Times New Roman"/>
              </a:rPr>
              <a:t>educational benefit</a:t>
            </a:r>
            <a:r>
              <a:rPr lang="en" sz="1200">
                <a:latin typeface="Times New Roman"/>
                <a:ea typeface="Times New Roman"/>
                <a:cs typeface="Times New Roman"/>
                <a:sym typeface="Times New Roman"/>
              </a:rPr>
              <a:t> to the student;</a:t>
            </a:r>
            <a:endParaRPr sz="1200">
              <a:latin typeface="Times New Roman"/>
              <a:ea typeface="Times New Roman"/>
              <a:cs typeface="Times New Roman"/>
              <a:sym typeface="Times New Roman"/>
            </a:endParaRPr>
          </a:p>
          <a:p>
            <a:pPr indent="-457200" lvl="0" marL="914400" rtl="0" algn="l">
              <a:spcBef>
                <a:spcPts val="0"/>
              </a:spcBef>
              <a:spcAft>
                <a:spcPts val="0"/>
              </a:spcAft>
              <a:buNone/>
            </a:pPr>
            <a:r>
              <a:rPr lang="en" sz="1200">
                <a:latin typeface="Times New Roman"/>
                <a:ea typeface="Times New Roman"/>
                <a:cs typeface="Times New Roman"/>
                <a:sym typeface="Times New Roman"/>
              </a:rPr>
              <a:t>3. 	Whether the District's proposed placement was designed to provide the student with an education in the </a:t>
            </a:r>
            <a:r>
              <a:rPr b="1" lang="en" sz="1200" u="sng">
                <a:latin typeface="Times New Roman"/>
                <a:ea typeface="Times New Roman"/>
                <a:cs typeface="Times New Roman"/>
                <a:sym typeface="Times New Roman"/>
              </a:rPr>
              <a:t>least       restrictive environment</a:t>
            </a:r>
            <a:r>
              <a:rPr lang="en" sz="1200">
                <a:latin typeface="Times New Roman"/>
                <a:ea typeface="Times New Roman"/>
                <a:cs typeface="Times New Roman"/>
                <a:sym typeface="Times New Roman"/>
              </a:rPr>
              <a:t>; or</a:t>
            </a:r>
            <a:endParaRPr sz="1200">
              <a:latin typeface="Times New Roman"/>
              <a:ea typeface="Times New Roman"/>
              <a:cs typeface="Times New Roman"/>
              <a:sym typeface="Times New Roman"/>
            </a:endParaRPr>
          </a:p>
          <a:p>
            <a:pPr indent="457200" lvl="0" marL="0" rtl="0" algn="l">
              <a:spcBef>
                <a:spcPts val="0"/>
              </a:spcBef>
              <a:spcAft>
                <a:spcPts val="0"/>
              </a:spcAft>
              <a:buNone/>
            </a:pPr>
            <a:r>
              <a:rPr lang="en" sz="1200">
                <a:latin typeface="Times New Roman"/>
                <a:ea typeface="Times New Roman"/>
                <a:cs typeface="Times New Roman"/>
                <a:sym typeface="Times New Roman"/>
              </a:rPr>
              <a:t>4.</a:t>
            </a: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Whether the District's proposed placement </a:t>
            </a:r>
            <a:r>
              <a:rPr b="1" lang="en" sz="1200" u="sng">
                <a:latin typeface="Times New Roman"/>
                <a:ea typeface="Times New Roman"/>
                <a:cs typeface="Times New Roman"/>
                <a:sym typeface="Times New Roman"/>
              </a:rPr>
              <a:t>conformed</a:t>
            </a:r>
            <a:r>
              <a:rPr lang="en" sz="1200">
                <a:latin typeface="Times New Roman"/>
                <a:ea typeface="Times New Roman"/>
                <a:cs typeface="Times New Roman"/>
                <a:sym typeface="Times New Roman"/>
              </a:rPr>
              <a:t> to the student’s </a:t>
            </a:r>
            <a:r>
              <a:rPr b="1" lang="en" sz="1200" u="sng">
                <a:latin typeface="Times New Roman"/>
                <a:ea typeface="Times New Roman"/>
                <a:cs typeface="Times New Roman"/>
                <a:sym typeface="Times New Roman"/>
              </a:rPr>
              <a:t>IEP</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1600"/>
              </a:spcAft>
              <a:buNone/>
            </a:pPr>
            <a:r>
              <a:t/>
            </a:r>
            <a:endParaRPr sz="1700">
              <a:latin typeface="Times New Roman"/>
              <a:ea typeface="Times New Roman"/>
              <a:cs typeface="Times New Roman"/>
              <a:sym typeface="Times New Roman"/>
            </a:endParaRPr>
          </a:p>
        </p:txBody>
      </p:sp>
      <p:pic>
        <p:nvPicPr>
          <p:cNvPr id="71" name="Google Shape;71;p14"/>
          <p:cNvPicPr preferRelativeResize="0"/>
          <p:nvPr/>
        </p:nvPicPr>
        <p:blipFill>
          <a:blip r:embed="rId3">
            <a:alphaModFix/>
          </a:blip>
          <a:stretch>
            <a:fillRect/>
          </a:stretch>
        </p:blipFill>
        <p:spPr>
          <a:xfrm>
            <a:off x="7425750" y="3793225"/>
            <a:ext cx="1572250" cy="1218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Speech and Language Eligibility</a:t>
            </a:r>
            <a:endParaRPr/>
          </a:p>
        </p:txBody>
      </p:sp>
      <p:sp>
        <p:nvSpPr>
          <p:cNvPr id="190" name="Google Shape;190;p32"/>
          <p:cNvSpPr txBox="1"/>
          <p:nvPr>
            <p:ph idx="1" type="body"/>
          </p:nvPr>
        </p:nvSpPr>
        <p:spPr>
          <a:xfrm>
            <a:off x="387900" y="1268049"/>
            <a:ext cx="8368200" cy="3078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latin typeface="Times New Roman"/>
                <a:ea typeface="Times New Roman"/>
                <a:cs typeface="Times New Roman"/>
                <a:sym typeface="Times New Roman"/>
              </a:rPr>
              <a:t>Speech and language services are viewed as </a:t>
            </a:r>
            <a:r>
              <a:rPr lang="en" sz="1500" u="sng">
                <a:latin typeface="Times New Roman"/>
                <a:ea typeface="Times New Roman"/>
                <a:cs typeface="Times New Roman"/>
                <a:sym typeface="Times New Roman"/>
              </a:rPr>
              <a:t>both</a:t>
            </a:r>
            <a:r>
              <a:rPr lang="en" sz="1500">
                <a:latin typeface="Times New Roman"/>
                <a:ea typeface="Times New Roman"/>
                <a:cs typeface="Times New Roman"/>
                <a:sym typeface="Times New Roman"/>
              </a:rPr>
              <a:t> special education and as a related service.</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Char char="●"/>
            </a:pPr>
            <a:r>
              <a:rPr lang="en" sz="1500">
                <a:latin typeface="Times New Roman"/>
                <a:ea typeface="Times New Roman"/>
                <a:cs typeface="Times New Roman"/>
                <a:sym typeface="Times New Roman"/>
              </a:rPr>
              <a:t>IDEA defines speech and language impairments as “a communication disorder such as stuttering, impaired articulation, a language impairment, or a voice impairment that adversely affects a child’s education performance.” </a:t>
            </a:r>
            <a:endParaRPr sz="1500">
              <a:latin typeface="Times New Roman"/>
              <a:ea typeface="Times New Roman"/>
              <a:cs typeface="Times New Roman"/>
              <a:sym typeface="Times New Roman"/>
            </a:endParaRPr>
          </a:p>
          <a:p>
            <a:pPr indent="0" lvl="0" marL="914400" rtl="0" algn="l">
              <a:spcBef>
                <a:spcPts val="0"/>
              </a:spcBef>
              <a:spcAft>
                <a:spcPts val="0"/>
              </a:spcAft>
              <a:buNone/>
            </a:pPr>
            <a:r>
              <a:rPr lang="en" sz="1500">
                <a:latin typeface="Times New Roman"/>
                <a:ea typeface="Times New Roman"/>
                <a:cs typeface="Times New Roman"/>
                <a:sym typeface="Times New Roman"/>
              </a:rPr>
              <a:t>(1)  Articulation impairment: A disorder/impairment which reduces intelligibility and significantly interferes with communication and attracts adverse attention. Generally, in order to qualify under this disorder, a student’s articulation competency must be below what is expected for their chronological age </a:t>
            </a:r>
            <a:r>
              <a:rPr i="1" lang="en" sz="1500">
                <a:latin typeface="Times New Roman"/>
                <a:ea typeface="Times New Roman"/>
                <a:cs typeface="Times New Roman"/>
                <a:sym typeface="Times New Roman"/>
              </a:rPr>
              <a:t>or</a:t>
            </a:r>
            <a:r>
              <a:rPr lang="en" sz="1500">
                <a:latin typeface="Times New Roman"/>
                <a:ea typeface="Times New Roman"/>
                <a:cs typeface="Times New Roman"/>
                <a:sym typeface="Times New Roman"/>
              </a:rPr>
              <a:t> developmental level.</a:t>
            </a:r>
            <a:endParaRPr sz="1500">
              <a:latin typeface="Times New Roman"/>
              <a:ea typeface="Times New Roman"/>
              <a:cs typeface="Times New Roman"/>
              <a:sym typeface="Times New Roman"/>
            </a:endParaRPr>
          </a:p>
          <a:p>
            <a:pPr indent="457200" lvl="0" marL="457200" rtl="0" algn="l">
              <a:spcBef>
                <a:spcPts val="0"/>
              </a:spcBef>
              <a:spcAft>
                <a:spcPts val="0"/>
              </a:spcAft>
              <a:buNone/>
            </a:pPr>
            <a:r>
              <a:rPr lang="en" sz="1500">
                <a:latin typeface="Times New Roman"/>
                <a:ea typeface="Times New Roman"/>
                <a:cs typeface="Times New Roman"/>
                <a:sym typeface="Times New Roman"/>
              </a:rPr>
              <a:t>(2)  Abnormal voice: Persistent and defective voice quality, pitch, or loudness</a:t>
            </a:r>
            <a:endParaRPr sz="1500">
              <a:latin typeface="Times New Roman"/>
              <a:ea typeface="Times New Roman"/>
              <a:cs typeface="Times New Roman"/>
              <a:sym typeface="Times New Roman"/>
            </a:endParaRPr>
          </a:p>
          <a:p>
            <a:pPr indent="0" lvl="0" marL="914400" rtl="0" algn="l">
              <a:spcBef>
                <a:spcPts val="0"/>
              </a:spcBef>
              <a:spcAft>
                <a:spcPts val="0"/>
              </a:spcAft>
              <a:buNone/>
            </a:pPr>
            <a:r>
              <a:rPr lang="en" sz="1500">
                <a:latin typeface="Times New Roman"/>
                <a:ea typeface="Times New Roman"/>
                <a:cs typeface="Times New Roman"/>
                <a:sym typeface="Times New Roman"/>
              </a:rPr>
              <a:t>(3)  Fluency disorder: A student can qualify under this disorder when their flow of verbal expression adversely affects communication between the student and a listener.</a:t>
            </a:r>
            <a:endParaRPr sz="1500">
              <a:latin typeface="Times New Roman"/>
              <a:ea typeface="Times New Roman"/>
              <a:cs typeface="Times New Roman"/>
              <a:sym typeface="Times New Roman"/>
            </a:endParaRPr>
          </a:p>
          <a:p>
            <a:pPr indent="0" lvl="0" marL="914400" rtl="0" algn="l">
              <a:spcBef>
                <a:spcPts val="0"/>
              </a:spcBef>
              <a:spcAft>
                <a:spcPts val="0"/>
              </a:spcAft>
              <a:buNone/>
            </a:pPr>
            <a:r>
              <a:rPr lang="en" sz="1500">
                <a:latin typeface="Times New Roman"/>
                <a:ea typeface="Times New Roman"/>
                <a:cs typeface="Times New Roman"/>
                <a:sym typeface="Times New Roman"/>
              </a:rPr>
              <a:t>(4)  Language impairment: A student is considered to have an expressive or receptive language disorder/impairment when they have difficulty comprehending words, expressing themself, and listening to others</a:t>
            </a:r>
            <a:endParaRPr sz="1500">
              <a:latin typeface="Times New Roman"/>
              <a:ea typeface="Times New Roman"/>
              <a:cs typeface="Times New Roman"/>
              <a:sym typeface="Times New Roman"/>
            </a:endParaRPr>
          </a:p>
          <a:p>
            <a:pPr indent="0" lvl="0" marL="457200" rtl="0" algn="l">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Aide Support</a:t>
            </a:r>
            <a:endParaRPr/>
          </a:p>
        </p:txBody>
      </p:sp>
      <p:sp>
        <p:nvSpPr>
          <p:cNvPr id="196" name="Google Shape;196;p3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Types of aides:</a:t>
            </a:r>
            <a:endParaRPr/>
          </a:p>
          <a:p>
            <a:pPr indent="-317500" lvl="1" marL="914400" rtl="0" algn="l">
              <a:spcBef>
                <a:spcPts val="0"/>
              </a:spcBef>
              <a:spcAft>
                <a:spcPts val="0"/>
              </a:spcAft>
              <a:buSzPts val="1400"/>
              <a:buChar char="○"/>
            </a:pPr>
            <a:r>
              <a:rPr lang="en"/>
              <a:t>1:1 aide </a:t>
            </a:r>
            <a:endParaRPr/>
          </a:p>
          <a:p>
            <a:pPr indent="-317500" lvl="1" marL="914400" rtl="0" algn="l">
              <a:spcBef>
                <a:spcPts val="0"/>
              </a:spcBef>
              <a:spcAft>
                <a:spcPts val="0"/>
              </a:spcAft>
              <a:buSzPts val="1400"/>
              <a:buChar char="○"/>
            </a:pPr>
            <a:r>
              <a:rPr lang="en"/>
              <a:t>Behavior (i.e., ABA)</a:t>
            </a:r>
            <a:endParaRPr/>
          </a:p>
          <a:p>
            <a:pPr indent="-317500" lvl="1" marL="914400" rtl="0" algn="l">
              <a:spcBef>
                <a:spcPts val="0"/>
              </a:spcBef>
              <a:spcAft>
                <a:spcPts val="0"/>
              </a:spcAft>
              <a:buSzPts val="1400"/>
              <a:buChar char="○"/>
            </a:pPr>
            <a:r>
              <a:rPr lang="en"/>
              <a:t>Instructional (academic support)</a:t>
            </a:r>
            <a:endParaRPr/>
          </a:p>
          <a:p>
            <a:pPr indent="-317500" lvl="1" marL="914400" rtl="0" algn="l">
              <a:spcBef>
                <a:spcPts val="0"/>
              </a:spcBef>
              <a:spcAft>
                <a:spcPts val="0"/>
              </a:spcAft>
              <a:buSzPts val="1400"/>
              <a:buChar char="○"/>
            </a:pPr>
            <a:r>
              <a:rPr lang="en"/>
              <a:t>Independent nursing </a:t>
            </a:r>
            <a:endParaRPr/>
          </a:p>
          <a:p>
            <a:pPr indent="-317500" lvl="1" marL="914400" rtl="0" algn="l">
              <a:spcBef>
                <a:spcPts val="0"/>
              </a:spcBef>
              <a:spcAft>
                <a:spcPts val="0"/>
              </a:spcAft>
              <a:buSzPts val="1400"/>
              <a:buChar char="○"/>
            </a:pPr>
            <a:r>
              <a:rPr lang="en"/>
              <a:t>Paraprofessional </a:t>
            </a:r>
            <a:endParaRPr/>
          </a:p>
          <a:p>
            <a:pPr indent="-342900" lvl="0" marL="457200" rtl="0" algn="l">
              <a:spcBef>
                <a:spcPts val="0"/>
              </a:spcBef>
              <a:spcAft>
                <a:spcPts val="0"/>
              </a:spcAft>
              <a:buSzPts val="1800"/>
              <a:buChar char="●"/>
            </a:pPr>
            <a:r>
              <a:rPr lang="en"/>
              <a:t>Define the need</a:t>
            </a:r>
            <a:endParaRPr/>
          </a:p>
          <a:p>
            <a:pPr indent="-317500" lvl="1" marL="914400" rtl="0" algn="l">
              <a:spcBef>
                <a:spcPts val="0"/>
              </a:spcBef>
              <a:spcAft>
                <a:spcPts val="0"/>
              </a:spcAft>
              <a:buSzPts val="1400"/>
              <a:buChar char="○"/>
            </a:pPr>
            <a:r>
              <a:rPr lang="en"/>
              <a:t>Behavior, focus, elopement, social skills, etc.</a:t>
            </a:r>
            <a:endParaRPr/>
          </a:p>
          <a:p>
            <a:pPr indent="-342900" lvl="0" marL="457200" rtl="0" algn="l">
              <a:spcBef>
                <a:spcPts val="0"/>
              </a:spcBef>
              <a:spcAft>
                <a:spcPts val="0"/>
              </a:spcAft>
              <a:buSzPts val="1800"/>
              <a:buChar char="●"/>
            </a:pPr>
            <a:r>
              <a:rPr lang="en"/>
              <a:t>Define the tasks/responsibilities of the support</a:t>
            </a:r>
            <a:endParaRPr/>
          </a:p>
          <a:p>
            <a:pPr indent="-317500" lvl="1" marL="914400" rtl="0" algn="l">
              <a:spcBef>
                <a:spcPts val="0"/>
              </a:spcBef>
              <a:spcAft>
                <a:spcPts val="0"/>
              </a:spcAft>
              <a:buSzPts val="1400"/>
              <a:buChar char="○"/>
            </a:pPr>
            <a:r>
              <a:rPr lang="en"/>
              <a:t>Be specific about what type of aide </a:t>
            </a:r>
            <a:endParaRPr/>
          </a:p>
        </p:txBody>
      </p:sp>
      <p:pic>
        <p:nvPicPr>
          <p:cNvPr id="197" name="Google Shape;197;p33"/>
          <p:cNvPicPr preferRelativeResize="0"/>
          <p:nvPr/>
        </p:nvPicPr>
        <p:blipFill>
          <a:blip r:embed="rId3">
            <a:alphaModFix/>
          </a:blip>
          <a:stretch>
            <a:fillRect/>
          </a:stretch>
        </p:blipFill>
        <p:spPr>
          <a:xfrm>
            <a:off x="6258975" y="1993375"/>
            <a:ext cx="2292874" cy="2292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Extended School Year (ESY)</a:t>
            </a:r>
            <a:endParaRPr/>
          </a:p>
        </p:txBody>
      </p:sp>
      <p:sp>
        <p:nvSpPr>
          <p:cNvPr id="203" name="Google Shape;203;p34"/>
          <p:cNvSpPr txBox="1"/>
          <p:nvPr>
            <p:ph idx="1" type="body"/>
          </p:nvPr>
        </p:nvSpPr>
        <p:spPr>
          <a:xfrm>
            <a:off x="387900" y="1940400"/>
            <a:ext cx="8295900" cy="2967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Times New Roman"/>
              <a:buChar char="●"/>
            </a:pPr>
            <a:r>
              <a:rPr lang="en" sz="1400">
                <a:latin typeface="Times New Roman"/>
                <a:ea typeface="Times New Roman"/>
                <a:cs typeface="Times New Roman"/>
                <a:sym typeface="Times New Roman"/>
              </a:rPr>
              <a:t>ESY services are special education and/or related services for children with disabilities that are provided beyond the traditional academic school year</a:t>
            </a:r>
            <a:endParaRPr sz="14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1400">
                <a:latin typeface="Times New Roman"/>
                <a:ea typeface="Times New Roman"/>
                <a:cs typeface="Times New Roman"/>
                <a:sym typeface="Times New Roman"/>
              </a:rPr>
              <a:t>If a child needs ESY in order to receive a FAPE then the child’s school is </a:t>
            </a:r>
            <a:r>
              <a:rPr i="1" lang="en" sz="1400">
                <a:latin typeface="Times New Roman"/>
                <a:ea typeface="Times New Roman"/>
                <a:cs typeface="Times New Roman"/>
                <a:sym typeface="Times New Roman"/>
              </a:rPr>
              <a:t>required</a:t>
            </a:r>
            <a:r>
              <a:rPr lang="en" sz="1400">
                <a:latin typeface="Times New Roman"/>
                <a:ea typeface="Times New Roman"/>
                <a:cs typeface="Times New Roman"/>
                <a:sym typeface="Times New Roman"/>
              </a:rPr>
              <a:t> to provide ESY services. Whether a child requires ESY is usually a decision made at their annual IEP team meeting, however, a parent can request a meeting to discuss ESY services at </a:t>
            </a:r>
            <a:r>
              <a:rPr lang="en" sz="1400" u="sng">
                <a:latin typeface="Times New Roman"/>
                <a:ea typeface="Times New Roman"/>
                <a:cs typeface="Times New Roman"/>
                <a:sym typeface="Times New Roman"/>
              </a:rPr>
              <a:t>any time</a:t>
            </a:r>
            <a:endParaRPr sz="1400" u="sng">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1400">
                <a:latin typeface="Times New Roman"/>
                <a:ea typeface="Times New Roman"/>
                <a:cs typeface="Times New Roman"/>
                <a:sym typeface="Times New Roman"/>
              </a:rPr>
              <a:t>The services a child received during ESY is based on their needs as described in the IEP. A school may not limit ESY services to particular categories of disability or make any unilateral decisions or limitations about the type, amount, or duration of services. A child’s team must make the decision based on the individual needs of that particular child, not what conforms with the school’s summer school programming.</a:t>
            </a:r>
            <a:endParaRPr sz="1400">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204" name="Google Shape;204;p34"/>
          <p:cNvPicPr preferRelativeResize="0"/>
          <p:nvPr/>
        </p:nvPicPr>
        <p:blipFill>
          <a:blip r:embed="rId3">
            <a:alphaModFix/>
          </a:blip>
          <a:stretch>
            <a:fillRect/>
          </a:stretch>
        </p:blipFill>
        <p:spPr>
          <a:xfrm rot="840002">
            <a:off x="7527772" y="145701"/>
            <a:ext cx="1189430" cy="1784148"/>
          </a:xfrm>
          <a:prstGeom prst="rect">
            <a:avLst/>
          </a:prstGeom>
          <a:noFill/>
          <a:ln>
            <a:noFill/>
          </a:ln>
        </p:spPr>
      </p:pic>
      <p:pic>
        <p:nvPicPr>
          <p:cNvPr id="205" name="Google Shape;205;p34"/>
          <p:cNvPicPr preferRelativeResize="0"/>
          <p:nvPr/>
        </p:nvPicPr>
        <p:blipFill>
          <a:blip r:embed="rId4">
            <a:alphaModFix/>
          </a:blip>
          <a:stretch>
            <a:fillRect/>
          </a:stretch>
        </p:blipFill>
        <p:spPr>
          <a:xfrm>
            <a:off x="123950" y="324012"/>
            <a:ext cx="1754651" cy="14275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2500"/>
          </a:p>
          <a:p>
            <a:pPr indent="0" lvl="0" marL="0" rtl="0" algn="ctr">
              <a:spcBef>
                <a:spcPts val="1600"/>
              </a:spcBef>
              <a:spcAft>
                <a:spcPts val="1600"/>
              </a:spcAft>
              <a:buNone/>
            </a:pPr>
            <a:r>
              <a:t/>
            </a:r>
            <a:endParaRPr b="1" sz="5000"/>
          </a:p>
        </p:txBody>
      </p:sp>
      <p:pic>
        <p:nvPicPr>
          <p:cNvPr id="211" name="Google Shape;211;p35"/>
          <p:cNvPicPr preferRelativeResize="0"/>
          <p:nvPr/>
        </p:nvPicPr>
        <p:blipFill>
          <a:blip r:embed="rId3">
            <a:alphaModFix/>
          </a:blip>
          <a:stretch>
            <a:fillRect/>
          </a:stretch>
        </p:blipFill>
        <p:spPr>
          <a:xfrm>
            <a:off x="0" y="0"/>
            <a:ext cx="9144001"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idx="1" type="body"/>
          </p:nvPr>
        </p:nvSpPr>
        <p:spPr>
          <a:xfrm>
            <a:off x="1838400" y="3766175"/>
            <a:ext cx="5660100" cy="231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For any additional questions or support, please feel free to contact me :</a:t>
            </a:r>
            <a:endParaRPr sz="1300"/>
          </a:p>
          <a:p>
            <a:pPr indent="0" lvl="0" marL="0" rtl="0" algn="ctr">
              <a:spcBef>
                <a:spcPts val="1600"/>
              </a:spcBef>
              <a:spcAft>
                <a:spcPts val="0"/>
              </a:spcAft>
              <a:buNone/>
            </a:pPr>
            <a:r>
              <a:rPr lang="en" sz="1300" u="sng">
                <a:solidFill>
                  <a:schemeClr val="hlink"/>
                </a:solidFill>
                <a:hlinkClick r:id="rId3"/>
              </a:rPr>
              <a:t>lindsay@spedadvocacygroup.com</a:t>
            </a:r>
            <a:endParaRPr sz="1300"/>
          </a:p>
          <a:p>
            <a:pPr indent="0" lvl="0" marL="0" rtl="0" algn="ctr">
              <a:spcBef>
                <a:spcPts val="1600"/>
              </a:spcBef>
              <a:spcAft>
                <a:spcPts val="0"/>
              </a:spcAft>
              <a:buNone/>
            </a:pPr>
            <a:r>
              <a:rPr lang="en" sz="1300"/>
              <a:t>(562) 268-0999</a:t>
            </a:r>
            <a:endParaRPr sz="1300"/>
          </a:p>
          <a:p>
            <a:pPr indent="0" lvl="0" marL="0" rtl="0" algn="l">
              <a:spcBef>
                <a:spcPts val="1600"/>
              </a:spcBef>
              <a:spcAft>
                <a:spcPts val="1600"/>
              </a:spcAft>
              <a:buNone/>
            </a:pPr>
            <a:r>
              <a:t/>
            </a:r>
            <a:endParaRPr sz="3000"/>
          </a:p>
        </p:txBody>
      </p:sp>
      <p:pic>
        <p:nvPicPr>
          <p:cNvPr id="217" name="Google Shape;217;p36"/>
          <p:cNvPicPr preferRelativeResize="0"/>
          <p:nvPr/>
        </p:nvPicPr>
        <p:blipFill>
          <a:blip r:embed="rId4">
            <a:alphaModFix/>
          </a:blip>
          <a:stretch>
            <a:fillRect/>
          </a:stretch>
        </p:blipFill>
        <p:spPr>
          <a:xfrm>
            <a:off x="1742975" y="69775"/>
            <a:ext cx="5214985" cy="346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Key Questions Parents Should Ask When Reviewing A School District’s Offer</a:t>
            </a:r>
            <a:endParaRPr/>
          </a:p>
        </p:txBody>
      </p:sp>
      <p:sp>
        <p:nvSpPr>
          <p:cNvPr id="77" name="Google Shape;77;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Does the educational program proposed by the school district, address my child’s unique needs?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Will the placement and services provide my child a measureable educational benefit?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Is my child being educated in the Least Restrictive Environment?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Is the District providing a program according to what is written in the IEP document to which I have consented? </a:t>
            </a:r>
            <a:endParaRPr>
              <a:latin typeface="Times New Roman"/>
              <a:ea typeface="Times New Roman"/>
              <a:cs typeface="Times New Roman"/>
              <a:sym typeface="Times New Roman"/>
            </a:endParaRPr>
          </a:p>
          <a:p>
            <a:pPr indent="0" lvl="0" marL="914400" rtl="0" algn="l">
              <a:spcBef>
                <a:spcPts val="0"/>
              </a:spcBef>
              <a:spcAft>
                <a:spcPts val="0"/>
              </a:spcAft>
              <a:buNone/>
            </a:pPr>
            <a:r>
              <a:t/>
            </a:r>
            <a:endParaRPr>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b="1" lang="en">
                <a:latin typeface="Times New Roman"/>
                <a:ea typeface="Times New Roman"/>
                <a:cs typeface="Times New Roman"/>
                <a:sym typeface="Times New Roman"/>
              </a:rPr>
              <a:t>If the answer to any ONE of these questions is no, then the District is likely </a:t>
            </a:r>
            <a:r>
              <a:rPr b="1" lang="en" u="sng">
                <a:latin typeface="Times New Roman"/>
                <a:ea typeface="Times New Roman"/>
                <a:cs typeface="Times New Roman"/>
                <a:sym typeface="Times New Roman"/>
              </a:rPr>
              <a:t>not </a:t>
            </a:r>
            <a:r>
              <a:rPr b="1" lang="en">
                <a:latin typeface="Times New Roman"/>
                <a:ea typeface="Times New Roman"/>
                <a:cs typeface="Times New Roman"/>
                <a:sym typeface="Times New Roman"/>
              </a:rPr>
              <a:t>providing a FAPE to a student </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Least Restrictive Environment (LRE)</a:t>
            </a:r>
            <a:endParaRPr/>
          </a:p>
        </p:txBody>
      </p:sp>
      <p:sp>
        <p:nvSpPr>
          <p:cNvPr id="83" name="Google Shape;83;p16"/>
          <p:cNvSpPr txBox="1"/>
          <p:nvPr>
            <p:ph idx="1" type="body"/>
          </p:nvPr>
        </p:nvSpPr>
        <p:spPr>
          <a:xfrm>
            <a:off x="387900" y="1195924"/>
            <a:ext cx="8368200" cy="3078900"/>
          </a:xfrm>
          <a:prstGeom prst="rect">
            <a:avLst/>
          </a:prstGeom>
        </p:spPr>
        <p:txBody>
          <a:bodyPr anchorCtr="0" anchor="t" bIns="91425" lIns="91425" spcFirstLastPara="1" rIns="91425" wrap="square" tIns="91425">
            <a:noAutofit/>
          </a:bodyPr>
          <a:lstStyle/>
          <a:p>
            <a:pPr indent="228600" lvl="0" marL="0" rtl="0" algn="l">
              <a:spcBef>
                <a:spcPts val="0"/>
              </a:spcBef>
              <a:spcAft>
                <a:spcPts val="0"/>
              </a:spcAft>
              <a:buNone/>
            </a:pPr>
            <a:r>
              <a:rPr lang="en">
                <a:latin typeface="Times New Roman"/>
                <a:ea typeface="Times New Roman"/>
                <a:cs typeface="Times New Roman"/>
                <a:sym typeface="Times New Roman"/>
              </a:rPr>
              <a:t>The IDEA defines LRE as the school district’s duty to ensure that:</a:t>
            </a:r>
            <a:endParaRPr>
              <a:latin typeface="Times New Roman"/>
              <a:ea typeface="Times New Roman"/>
              <a:cs typeface="Times New Roman"/>
              <a:sym typeface="Times New Roman"/>
            </a:endParaRPr>
          </a:p>
          <a:p>
            <a:pPr indent="228600" lvl="0" marL="0" rtl="0" algn="l">
              <a:spcBef>
                <a:spcPts val="0"/>
              </a:spcBef>
              <a:spcAft>
                <a:spcPts val="0"/>
              </a:spcAft>
              <a:buNone/>
            </a:pPr>
            <a:r>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To the maximum extent appropriate, children with disabilities… are educated with children who are nondisabled; and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Special classes, separate schooling, or other removal of children with disabilities from the regular educational environment occurs only if the nature or severity of the disability is such that education in regular classes with the use of supplementary aids and services cannot be achieved satisfactorily.</a:t>
            </a:r>
            <a:br>
              <a:rPr lang="en">
                <a:latin typeface="Times New Roman"/>
                <a:ea typeface="Times New Roman"/>
                <a:cs typeface="Times New Roman"/>
                <a:sym typeface="Times New Roman"/>
              </a:rPr>
            </a:br>
            <a:endParaRPr>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84" name="Google Shape;84;p16"/>
          <p:cNvPicPr preferRelativeResize="0"/>
          <p:nvPr/>
        </p:nvPicPr>
        <p:blipFill>
          <a:blip r:embed="rId3">
            <a:alphaModFix/>
          </a:blip>
          <a:stretch>
            <a:fillRect/>
          </a:stretch>
        </p:blipFill>
        <p:spPr>
          <a:xfrm>
            <a:off x="6551750" y="3233050"/>
            <a:ext cx="2204351" cy="2204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Evaluation Process </a:t>
            </a:r>
            <a:endParaRPr/>
          </a:p>
        </p:txBody>
      </p:sp>
      <p:sp>
        <p:nvSpPr>
          <p:cNvPr id="90" name="Google Shape;90;p17"/>
          <p:cNvSpPr txBox="1"/>
          <p:nvPr>
            <p:ph idx="1" type="body"/>
          </p:nvPr>
        </p:nvSpPr>
        <p:spPr>
          <a:xfrm>
            <a:off x="387900" y="1609249"/>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30200" lvl="0" marL="457200" rtl="0" algn="l">
              <a:spcBef>
                <a:spcPts val="1600"/>
              </a:spcBef>
              <a:spcAft>
                <a:spcPts val="0"/>
              </a:spcAft>
              <a:buSzPts val="1600"/>
              <a:buFont typeface="Times New Roman"/>
              <a:buChar char="●"/>
            </a:pPr>
            <a:r>
              <a:rPr lang="en" sz="1600">
                <a:latin typeface="Times New Roman"/>
                <a:ea typeface="Times New Roman"/>
                <a:cs typeface="Times New Roman"/>
                <a:sym typeface="Times New Roman"/>
              </a:rPr>
              <a:t>Before your child can begin receiving special education services they must be deemed eligible for an Individualized Education Program (IEP)</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The </a:t>
            </a:r>
            <a:r>
              <a:rPr lang="en" sz="1600" u="sng">
                <a:latin typeface="Times New Roman"/>
                <a:ea typeface="Times New Roman"/>
                <a:cs typeface="Times New Roman"/>
                <a:sym typeface="Times New Roman"/>
              </a:rPr>
              <a:t>first step </a:t>
            </a:r>
            <a:r>
              <a:rPr lang="en" sz="1600">
                <a:latin typeface="Times New Roman"/>
                <a:ea typeface="Times New Roman"/>
                <a:cs typeface="Times New Roman"/>
                <a:sym typeface="Times New Roman"/>
              </a:rPr>
              <a:t>in determining eligibility is a thorough evaluation in all areas of known or suspected need</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The strengths and weaknesses identified through this process form the basis for your child’s present levels of performance, or your child’s baseline of functioning in each area of evaluation</a:t>
            </a:r>
            <a:endParaRPr sz="1600">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sz="1600">
                <a:latin typeface="Times New Roman"/>
                <a:ea typeface="Times New Roman"/>
                <a:cs typeface="Times New Roman"/>
                <a:sym typeface="Times New Roman"/>
              </a:rPr>
              <a:t>Evaluations are critical because they identify the nature and extent of your child’s disability. They will help identify your child’s areas of strength and weakness</a:t>
            </a:r>
            <a:endParaRPr>
              <a:latin typeface="Times New Roman"/>
              <a:ea typeface="Times New Roman"/>
              <a:cs typeface="Times New Roman"/>
              <a:sym typeface="Times New Roman"/>
            </a:endParaRPr>
          </a:p>
        </p:txBody>
      </p:sp>
      <p:pic>
        <p:nvPicPr>
          <p:cNvPr id="91" name="Google Shape;91;p17"/>
          <p:cNvPicPr preferRelativeResize="0"/>
          <p:nvPr/>
        </p:nvPicPr>
        <p:blipFill>
          <a:blip r:embed="rId3">
            <a:alphaModFix/>
          </a:blip>
          <a:stretch>
            <a:fillRect/>
          </a:stretch>
        </p:blipFill>
        <p:spPr>
          <a:xfrm rot="659993">
            <a:off x="7293042" y="245386"/>
            <a:ext cx="1654694" cy="16546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Evaluation Process - Timeline</a:t>
            </a:r>
            <a:endParaRPr/>
          </a:p>
        </p:txBody>
      </p:sp>
      <p:sp>
        <p:nvSpPr>
          <p:cNvPr id="97" name="Google Shape;97;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Your school district must initiate its initial assessment (for children with known disabilities) before the age of 3</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An evaluation may be requested by the parent, the school district, or other state agency. However, most requests for evaluation originate from the parent.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Once a request has been made, an assessment plan must be made available for parent review and consent. The parents may request that the plan be expanded to cover additional areas of assessment or contracted if it covers inappropriate or unduly limited areas. If you are not sure, ask questions!</a:t>
            </a:r>
            <a:endParaRPr sz="16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en" sz="1500">
                <a:latin typeface="Times New Roman"/>
                <a:ea typeface="Times New Roman"/>
                <a:cs typeface="Times New Roman"/>
                <a:sym typeface="Times New Roman"/>
              </a:rPr>
              <a:t>O</a:t>
            </a:r>
            <a:r>
              <a:rPr lang="en" sz="1600">
                <a:latin typeface="Times New Roman"/>
                <a:ea typeface="Times New Roman"/>
                <a:cs typeface="Times New Roman"/>
                <a:sym typeface="Times New Roman"/>
              </a:rPr>
              <a:t>nce the team has arrived at a final and complete plan, you will be asked to sign and return the document. The district then has a limited time, generally </a:t>
            </a:r>
            <a:r>
              <a:rPr lang="en" sz="1600" u="sng">
                <a:latin typeface="Times New Roman"/>
                <a:ea typeface="Times New Roman"/>
                <a:cs typeface="Times New Roman"/>
                <a:sym typeface="Times New Roman"/>
              </a:rPr>
              <a:t>60 days</a:t>
            </a:r>
            <a:r>
              <a:rPr lang="en" sz="1600">
                <a:latin typeface="Times New Roman"/>
                <a:ea typeface="Times New Roman"/>
                <a:cs typeface="Times New Roman"/>
                <a:sym typeface="Times New Roman"/>
              </a:rPr>
              <a:t> from the date that the plan is approved by the parent to complete the assessment(s)</a:t>
            </a:r>
            <a:endParaRPr sz="1700">
              <a:latin typeface="Times New Roman"/>
              <a:ea typeface="Times New Roman"/>
              <a:cs typeface="Times New Roman"/>
              <a:sym typeface="Times New Roman"/>
            </a:endParaRPr>
          </a:p>
          <a:p>
            <a:pPr indent="0" lvl="0" marL="457200" rtl="0" algn="l">
              <a:spcBef>
                <a:spcPts val="0"/>
              </a:spcBef>
              <a:spcAft>
                <a:spcPts val="1600"/>
              </a:spcAft>
              <a:buNone/>
            </a:pPr>
            <a:r>
              <a:t/>
            </a:r>
            <a:endParaRPr/>
          </a:p>
        </p:txBody>
      </p:sp>
      <p:pic>
        <p:nvPicPr>
          <p:cNvPr id="98" name="Google Shape;98;p18"/>
          <p:cNvPicPr preferRelativeResize="0"/>
          <p:nvPr/>
        </p:nvPicPr>
        <p:blipFill>
          <a:blip r:embed="rId3">
            <a:alphaModFix/>
          </a:blip>
          <a:stretch>
            <a:fillRect/>
          </a:stretch>
        </p:blipFill>
        <p:spPr>
          <a:xfrm>
            <a:off x="387900" y="240852"/>
            <a:ext cx="686099" cy="686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Independent Educational Evaluation (IEE)</a:t>
            </a:r>
            <a:endParaRPr/>
          </a:p>
        </p:txBody>
      </p:sp>
      <p:sp>
        <p:nvSpPr>
          <p:cNvPr id="104" name="Google Shape;104;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The Independent Educational Evaluation (IEE) or parent secured evaluation serves as a second opinion in determining your child’s capabilities and needs. Parents have the right to obtain an IEE at any time during their child’s education. </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IEEs conducted by qualified persons and submitted to the IEP team for consideration </a:t>
            </a:r>
            <a:r>
              <a:rPr lang="en" sz="1300" u="sng">
                <a:latin typeface="Times New Roman"/>
                <a:ea typeface="Times New Roman"/>
                <a:cs typeface="Times New Roman"/>
                <a:sym typeface="Times New Roman"/>
              </a:rPr>
              <a:t>must be</a:t>
            </a:r>
            <a:r>
              <a:rPr lang="en" sz="1300">
                <a:latin typeface="Times New Roman"/>
                <a:ea typeface="Times New Roman"/>
                <a:cs typeface="Times New Roman"/>
                <a:sym typeface="Times New Roman"/>
              </a:rPr>
              <a:t> considered alongside their district counterparts.</a:t>
            </a:r>
            <a:endParaRPr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The law allows for parents to secure an IEE at public expense (i.e., school district’s expense) if they disagree with the school district’s evaluation. </a:t>
            </a:r>
            <a:endParaRPr sz="1300">
              <a:latin typeface="Times New Roman"/>
              <a:ea typeface="Times New Roman"/>
              <a:cs typeface="Times New Roman"/>
              <a:sym typeface="Times New Roman"/>
            </a:endParaRPr>
          </a:p>
          <a:p>
            <a:pPr indent="-311150" lvl="1" marL="914400" rtl="0" algn="l">
              <a:spcBef>
                <a:spcPts val="0"/>
              </a:spcBef>
              <a:spcAft>
                <a:spcPts val="0"/>
              </a:spcAft>
              <a:buSzPts val="1300"/>
              <a:buFont typeface="Times New Roman"/>
              <a:buChar char="○"/>
            </a:pPr>
            <a:r>
              <a:rPr lang="en" sz="1300">
                <a:latin typeface="Times New Roman"/>
                <a:ea typeface="Times New Roman"/>
                <a:cs typeface="Times New Roman"/>
                <a:sym typeface="Times New Roman"/>
              </a:rPr>
              <a:t>The right is conditional in that the district may refuse to pay for the IEE. However, when the district takes this position, it must initiate a due process hearing to defend its findings without unreasonable delay. Most districts are reluctant to file a due process against a parent and this is especially true where there is a strong possibility that its evaluation is flawed, inaccurate or incomplete.</a:t>
            </a:r>
            <a:endParaRPr sz="1300">
              <a:latin typeface="Times New Roman"/>
              <a:ea typeface="Times New Roman"/>
              <a:cs typeface="Times New Roman"/>
              <a:sym typeface="Times New Roman"/>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Re-Assessments</a:t>
            </a:r>
            <a:endParaRPr/>
          </a:p>
        </p:txBody>
      </p:sp>
      <p:sp>
        <p:nvSpPr>
          <p:cNvPr id="110" name="Google Shape;110;p20"/>
          <p:cNvSpPr txBox="1"/>
          <p:nvPr>
            <p:ph idx="1" type="body"/>
          </p:nvPr>
        </p:nvSpPr>
        <p:spPr>
          <a:xfrm>
            <a:off x="387900" y="1358899"/>
            <a:ext cx="8368200" cy="3078900"/>
          </a:xfrm>
          <a:prstGeom prst="rect">
            <a:avLst/>
          </a:prstGeom>
        </p:spPr>
        <p:txBody>
          <a:bodyPr anchorCtr="0" anchor="t" bIns="91425" lIns="91425" spcFirstLastPara="1" rIns="91425" wrap="square" tIns="91425">
            <a:noAutofit/>
          </a:bodyPr>
          <a:lstStyle/>
          <a:p>
            <a:pPr indent="-320675" lvl="0" marL="457200" rtl="0" algn="l">
              <a:spcBef>
                <a:spcPts val="0"/>
              </a:spcBef>
              <a:spcAft>
                <a:spcPts val="0"/>
              </a:spcAft>
              <a:buSzPts val="1450"/>
              <a:buFont typeface="Times New Roman"/>
              <a:buChar char="●"/>
            </a:pPr>
            <a:r>
              <a:rPr lang="en" sz="1450">
                <a:latin typeface="Times New Roman"/>
                <a:ea typeface="Times New Roman"/>
                <a:cs typeface="Times New Roman"/>
                <a:sym typeface="Times New Roman"/>
              </a:rPr>
              <a:t>After these initial evaluations, the district will conduct,  thorough reassessment of the child every three years thereafter. This reassessment process, commonly referred to as a triannual or triannual review, can often be as important as the initial review</a:t>
            </a:r>
            <a:endParaRPr sz="1450">
              <a:latin typeface="Times New Roman"/>
              <a:ea typeface="Times New Roman"/>
              <a:cs typeface="Times New Roman"/>
              <a:sym typeface="Times New Roman"/>
            </a:endParaRPr>
          </a:p>
          <a:p>
            <a:pPr indent="-320675" lvl="0" marL="457200" rtl="0" algn="l">
              <a:spcBef>
                <a:spcPts val="0"/>
              </a:spcBef>
              <a:spcAft>
                <a:spcPts val="0"/>
              </a:spcAft>
              <a:buSzPts val="1450"/>
              <a:buFont typeface="Times New Roman"/>
              <a:buChar char="●"/>
            </a:pPr>
            <a:r>
              <a:rPr lang="en" sz="1450">
                <a:latin typeface="Times New Roman"/>
                <a:ea typeface="Times New Roman"/>
                <a:cs typeface="Times New Roman"/>
                <a:sym typeface="Times New Roman"/>
              </a:rPr>
              <a:t>The findings provide information on the child’s current strengths and needs, and can often be used as a possible basis to limit or even terminate services and sometimes even eligibility for special education. </a:t>
            </a:r>
            <a:endParaRPr sz="1450">
              <a:latin typeface="Times New Roman"/>
              <a:ea typeface="Times New Roman"/>
              <a:cs typeface="Times New Roman"/>
              <a:sym typeface="Times New Roman"/>
            </a:endParaRPr>
          </a:p>
          <a:p>
            <a:pPr indent="-320675" lvl="0" marL="457200" rtl="0" algn="l">
              <a:spcBef>
                <a:spcPts val="0"/>
              </a:spcBef>
              <a:spcAft>
                <a:spcPts val="0"/>
              </a:spcAft>
              <a:buSzPts val="1450"/>
              <a:buFont typeface="Times New Roman"/>
              <a:buChar char="●"/>
            </a:pPr>
            <a:r>
              <a:rPr lang="en" sz="1450">
                <a:latin typeface="Times New Roman"/>
                <a:ea typeface="Times New Roman"/>
                <a:cs typeface="Times New Roman"/>
                <a:sym typeface="Times New Roman"/>
              </a:rPr>
              <a:t>The three-year evaluation cycle is the minimum that must be done. In reality, given the complexities of child development, the dynamic nature of therapy, etc., it may be necessary to conduct assessments more frequently. The district may now be asked to conduct a new evaluation one time per year.</a:t>
            </a:r>
            <a:endParaRPr sz="1450">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11" name="Google Shape;111;p20"/>
          <p:cNvPicPr preferRelativeResize="0"/>
          <p:nvPr/>
        </p:nvPicPr>
        <p:blipFill>
          <a:blip r:embed="rId3">
            <a:alphaModFix/>
          </a:blip>
          <a:stretch>
            <a:fillRect/>
          </a:stretch>
        </p:blipFill>
        <p:spPr>
          <a:xfrm>
            <a:off x="3451700" y="3707850"/>
            <a:ext cx="2121375" cy="143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Eligibility</a:t>
            </a:r>
            <a:r>
              <a:rPr lang="en"/>
              <a:t> for Special Education</a:t>
            </a:r>
            <a:endParaRPr/>
          </a:p>
        </p:txBody>
      </p:sp>
      <p:sp>
        <p:nvSpPr>
          <p:cNvPr id="117" name="Google Shape;117;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To determine if a child is eligible for special education services, the school district must:</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0" lvl="0" marL="685800" rtl="0" algn="l">
              <a:spcBef>
                <a:spcPts val="0"/>
              </a:spcBef>
              <a:spcAft>
                <a:spcPts val="0"/>
              </a:spcAft>
              <a:buNone/>
            </a:pPr>
            <a:r>
              <a:rPr lang="en">
                <a:latin typeface="Times New Roman"/>
                <a:ea typeface="Times New Roman"/>
                <a:cs typeface="Times New Roman"/>
                <a:sym typeface="Times New Roman"/>
              </a:rPr>
              <a:t>(1)  Draw upon information from a variety of sources, including tests, parent input, and teacher recommendations, as well as information about the child’s physical condition, social or cultural background, and adaptive behavior; and</a:t>
            </a:r>
            <a:endParaRPr>
              <a:latin typeface="Times New Roman"/>
              <a:ea typeface="Times New Roman"/>
              <a:cs typeface="Times New Roman"/>
              <a:sym typeface="Times New Roman"/>
            </a:endParaRPr>
          </a:p>
          <a:p>
            <a:pPr indent="0" lvl="0" marL="685800" rtl="0" algn="l">
              <a:spcBef>
                <a:spcPts val="0"/>
              </a:spcBef>
              <a:spcAft>
                <a:spcPts val="0"/>
              </a:spcAft>
              <a:buNone/>
            </a:pPr>
            <a:r>
              <a:rPr lang="en">
                <a:latin typeface="Times New Roman"/>
                <a:ea typeface="Times New Roman"/>
                <a:cs typeface="Times New Roman"/>
                <a:sym typeface="Times New Roman"/>
              </a:rPr>
              <a:t>(2)  Ensure that information obtained from all of these sources is documented and carefully considered. If a determination is made that a child has a disability and needs special education services, an IEP must be developed for the child.</a:t>
            </a:r>
            <a:endParaRPr>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